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5" r:id="rId6"/>
    <p:sldId id="276" r:id="rId7"/>
    <p:sldId id="277" r:id="rId8"/>
    <p:sldId id="278" r:id="rId9"/>
    <p:sldId id="282" r:id="rId10"/>
    <p:sldId id="262" r:id="rId11"/>
    <p:sldId id="279" r:id="rId12"/>
    <p:sldId id="263" r:id="rId13"/>
    <p:sldId id="264" r:id="rId14"/>
    <p:sldId id="261" r:id="rId15"/>
    <p:sldId id="265" r:id="rId16"/>
    <p:sldId id="266" r:id="rId17"/>
    <p:sldId id="267" r:id="rId18"/>
    <p:sldId id="268" r:id="rId19"/>
    <p:sldId id="280" r:id="rId20"/>
    <p:sldId id="281" r:id="rId21"/>
    <p:sldId id="272" r:id="rId22"/>
    <p:sldId id="270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70" autoAdjust="0"/>
  </p:normalViewPr>
  <p:slideViewPr>
    <p:cSldViewPr snapToGrid="0" snapToObjects="1">
      <p:cViewPr varScale="1">
        <p:scale>
          <a:sx n="170" d="100"/>
          <a:sy n="170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07D2-809F-D040-9CF4-AE2A6DC2E1B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478CE-B3C0-CD44-9270-2132DB3C8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3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78CE-B3C0-CD44-9270-2132DB3C8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3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4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9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4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C132F-983A-FE49-8040-924FF049D846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D3186-8822-294A-8812-FF82410B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9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volve@uab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62857"/>
            <a:ext cx="7772400" cy="1470025"/>
          </a:xfrm>
        </p:spPr>
        <p:txBody>
          <a:bodyPr/>
          <a:lstStyle/>
          <a:p>
            <a:r>
              <a:rPr lang="en-US" dirty="0" smtClean="0"/>
              <a:t>ROSE Lunch Meeting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September 2018</a:t>
            </a:r>
            <a:endParaRPr lang="en-US" dirty="0"/>
          </a:p>
        </p:txBody>
      </p:sp>
      <p:pic>
        <p:nvPicPr>
          <p:cNvPr id="4" name="Picture 3" descr="RoseNetwork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16" y="321983"/>
            <a:ext cx="5416747" cy="37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to revisit Chapter 6?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816" y="1390902"/>
            <a:ext cx="5286815" cy="226327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all started with a cute acronym…</a:t>
            </a:r>
          </a:p>
          <a:p>
            <a:r>
              <a:rPr lang="en-US" dirty="0" smtClean="0"/>
              <a:t>Research On STEM Education = ROSE</a:t>
            </a:r>
          </a:p>
          <a:p>
            <a:r>
              <a:rPr lang="en-US" dirty="0" smtClean="0"/>
              <a:t>(Get it? ROSE STEM? Anybody?)</a:t>
            </a:r>
            <a:endParaRPr lang="en-US" dirty="0"/>
          </a:p>
        </p:txBody>
      </p:sp>
      <p:pic>
        <p:nvPicPr>
          <p:cNvPr id="4" name="Picture 3" descr="51Oh3MSgGhL._SX381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1" y="1417638"/>
            <a:ext cx="3352915" cy="4368420"/>
          </a:xfrm>
          <a:prstGeom prst="rect">
            <a:avLst/>
          </a:prstGeom>
        </p:spPr>
      </p:pic>
      <p:pic>
        <p:nvPicPr>
          <p:cNvPr id="5" name="Picture 4" descr="Handelsman TOC.tiff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1" y="4163715"/>
            <a:ext cx="5541254" cy="1983291"/>
          </a:xfrm>
          <a:prstGeom prst="rect">
            <a:avLst/>
          </a:prstGeom>
        </p:spPr>
      </p:pic>
      <p:pic>
        <p:nvPicPr>
          <p:cNvPr id="6" name="Picture 5" descr="ROSE do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3963188"/>
            <a:ext cx="2814452" cy="2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Sarah sent me a logo, it was on.</a:t>
            </a:r>
            <a:endParaRPr lang="en-US" dirty="0"/>
          </a:p>
        </p:txBody>
      </p:sp>
      <p:pic>
        <p:nvPicPr>
          <p:cNvPr id="4" name="Picture 3" descr="RoseNetwork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32" y="1567188"/>
            <a:ext cx="6537158" cy="45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Funding</a:t>
            </a:r>
            <a:endParaRPr lang="en-US" dirty="0"/>
          </a:p>
        </p:txBody>
      </p:sp>
      <p:pic>
        <p:nvPicPr>
          <p:cNvPr id="4" name="Picture 3" descr="john_c_m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4" y="1898314"/>
            <a:ext cx="2299368" cy="3449052"/>
          </a:xfrm>
          <a:prstGeom prst="rect">
            <a:avLst/>
          </a:prstGeom>
        </p:spPr>
      </p:pic>
      <p:pic>
        <p:nvPicPr>
          <p:cNvPr id="5" name="Picture 4" descr="Dr_Lee_Meadows_04-06-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43" y="1898314"/>
            <a:ext cx="2489390" cy="3485147"/>
          </a:xfrm>
          <a:prstGeom prst="rect">
            <a:avLst/>
          </a:prstGeom>
        </p:spPr>
      </p:pic>
      <p:pic>
        <p:nvPicPr>
          <p:cNvPr id="6" name="Picture 5" descr="Yogesh-Vohra-m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5" y="1898315"/>
            <a:ext cx="2331300" cy="3492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360" y="5325615"/>
            <a:ext cx="235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Mayer, </a:t>
            </a:r>
            <a:r>
              <a:rPr lang="en-US" dirty="0" err="1" smtClean="0"/>
              <a:t>UABTeach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27307" y="5390899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 Meadows, </a:t>
            </a:r>
            <a:r>
              <a:rPr lang="en-US" dirty="0" err="1" smtClean="0"/>
              <a:t>UABTeach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6843" y="5377531"/>
            <a:ext cx="24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Yogesh</a:t>
            </a:r>
            <a:r>
              <a:rPr lang="en-US" dirty="0" smtClean="0"/>
              <a:t> </a:t>
            </a:r>
            <a:r>
              <a:rPr lang="en-US" dirty="0" err="1" smtClean="0"/>
              <a:t>Vohra</a:t>
            </a:r>
            <a:r>
              <a:rPr lang="en-US" dirty="0" smtClean="0"/>
              <a:t>, CAS Associate Dean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1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83"/>
            <a:ext cx="8229600" cy="1143000"/>
          </a:xfrm>
        </p:spPr>
        <p:txBody>
          <a:bodyPr/>
          <a:lstStyle/>
          <a:p>
            <a:r>
              <a:rPr lang="en-US" dirty="0" smtClean="0"/>
              <a:t>ROSE Planning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49" y="6105942"/>
            <a:ext cx="8229600" cy="75205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Dec 14, 2017 – Coffee and donuts! </a:t>
            </a:r>
            <a:endParaRPr lang="en-US" dirty="0"/>
          </a:p>
        </p:txBody>
      </p:sp>
      <p:pic>
        <p:nvPicPr>
          <p:cNvPr id="4" name="Picture 3" descr="IMG_13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6" y="1336840"/>
            <a:ext cx="4358885" cy="3269164"/>
          </a:xfrm>
          <a:prstGeom prst="rect">
            <a:avLst/>
          </a:prstGeom>
        </p:spPr>
      </p:pic>
      <p:pic>
        <p:nvPicPr>
          <p:cNvPr id="5" name="Picture 4" descr="IMG_1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49" y="2599406"/>
            <a:ext cx="4288589" cy="32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1"/>
            <a:ext cx="8229600" cy="802690"/>
          </a:xfrm>
        </p:spPr>
        <p:txBody>
          <a:bodyPr/>
          <a:lstStyle/>
          <a:p>
            <a:r>
              <a:rPr lang="en-US" dirty="0" smtClean="0"/>
              <a:t>NSF RCN-UBE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4" y="2566736"/>
            <a:ext cx="3713746" cy="355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Got word of the grant on Nov 15, it was due Jan 30. Why not try to assemble a nationwide network from scratch in a couple of months?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3784" y="1300163"/>
            <a:ext cx="4782163" cy="4826000"/>
            <a:chOff x="0" y="1300163"/>
            <a:chExt cx="4782163" cy="4826000"/>
          </a:xfrm>
        </p:grpSpPr>
        <p:pic>
          <p:nvPicPr>
            <p:cNvPr id="6" name="Picture 5" descr="usa-clipart-unlabeled-17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00163"/>
              <a:ext cx="4782163" cy="4826000"/>
            </a:xfrm>
            <a:prstGeom prst="rect">
              <a:avLst/>
            </a:prstGeom>
          </p:spPr>
        </p:pic>
        <p:sp>
          <p:nvSpPr>
            <p:cNvPr id="7" name="5-Point Star 6"/>
            <p:cNvSpPr/>
            <p:nvPr/>
          </p:nvSpPr>
          <p:spPr>
            <a:xfrm>
              <a:off x="3061372" y="5293897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1930404" y="5332666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074822" y="2251245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67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Meanwhile… ROSE Spring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January 24 – Introduction to ROSE Workshop</a:t>
            </a:r>
          </a:p>
          <a:p>
            <a:r>
              <a:rPr lang="en-US" dirty="0" smtClean="0"/>
              <a:t>Feb 21 – Malcolm Campbell, Davidson College</a:t>
            </a:r>
          </a:p>
          <a:p>
            <a:r>
              <a:rPr lang="en-US" dirty="0" smtClean="0"/>
              <a:t>March 20 – Denise </a:t>
            </a:r>
            <a:r>
              <a:rPr lang="en-US" dirty="0" err="1" smtClean="0"/>
              <a:t>Monti</a:t>
            </a:r>
            <a:r>
              <a:rPr lang="en-US" dirty="0" smtClean="0"/>
              <a:t>, Joint with ASM Student Branch Meeting</a:t>
            </a:r>
          </a:p>
          <a:p>
            <a:r>
              <a:rPr lang="en-US" dirty="0" smtClean="0"/>
              <a:t>April 2 – Sara Brownell, Joint with UAB Department of Biology Seminar Series</a:t>
            </a:r>
          </a:p>
        </p:txBody>
      </p:sp>
    </p:spTree>
    <p:extLst>
      <p:ext uri="{BB962C8B-B14F-4D97-AF65-F5344CB8AC3E}">
        <p14:creationId xmlns:p14="http://schemas.microsoft.com/office/powerpoint/2010/main" val="361481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Waiting….</a:t>
            </a:r>
            <a:endParaRPr lang="en-US" dirty="0"/>
          </a:p>
        </p:txBody>
      </p:sp>
      <p:pic>
        <p:nvPicPr>
          <p:cNvPr id="4" name="Picture 3" descr="55563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630947"/>
            <a:ext cx="4678947" cy="46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6/28/18 – FUNDED!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…as long as you can get all of this paperwork submitted in the next 10 days</a:t>
            </a:r>
            <a:endParaRPr lang="en-US" dirty="0"/>
          </a:p>
        </p:txBody>
      </p:sp>
      <p:pic>
        <p:nvPicPr>
          <p:cNvPr id="4" name="Picture 3" descr="funny-dog-picture-cheese-ball-jackp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41" y="3118863"/>
            <a:ext cx="4239555" cy="32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048"/>
            <a:ext cx="8229600" cy="792650"/>
          </a:xfrm>
        </p:spPr>
        <p:txBody>
          <a:bodyPr/>
          <a:lstStyle/>
          <a:p>
            <a:r>
              <a:rPr lang="en-US" dirty="0" smtClean="0"/>
              <a:t>ROSE Today – and tomorrow!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474" y="1344234"/>
            <a:ext cx="4114800" cy="1189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Funded August 2018 – July 2023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3784" y="1502813"/>
            <a:ext cx="4782163" cy="4826000"/>
            <a:chOff x="0" y="1300163"/>
            <a:chExt cx="4782163" cy="4826000"/>
          </a:xfrm>
        </p:grpSpPr>
        <p:pic>
          <p:nvPicPr>
            <p:cNvPr id="5" name="Picture 4" descr="usa-clipart-unlabeled-17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00163"/>
              <a:ext cx="4782163" cy="4826000"/>
            </a:xfrm>
            <a:prstGeom prst="rect">
              <a:avLst/>
            </a:prstGeom>
          </p:spPr>
        </p:pic>
        <p:sp>
          <p:nvSpPr>
            <p:cNvPr id="6" name="5-Point Star 5"/>
            <p:cNvSpPr/>
            <p:nvPr/>
          </p:nvSpPr>
          <p:spPr>
            <a:xfrm>
              <a:off x="3061372" y="5293897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1930404" y="5332666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1074822" y="2251245"/>
              <a:ext cx="267368" cy="2005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9789" y="5537808"/>
            <a:ext cx="287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UAB – 25% African American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09580" y="5853610"/>
            <a:ext cx="163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UTEP – 77% Hispanic American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5705" y="1292798"/>
            <a:ext cx="304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Alaska Fairbanks – 22% Native Alaskan, 13% veteran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55957" y="2985704"/>
            <a:ext cx="32383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3 “Hub Universities”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“Satellite Colleges”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Jefferson State and Lawson State (Birmingham)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EPCC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ROSE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THE ROSE NETWORK: IMPROVING RESEARCH INCLUSIVITY THROUGH A GRASSROOTS CULTURE OF SCIENTIFIC </a:t>
            </a:r>
            <a:r>
              <a:rPr lang="en-US" b="1" dirty="0" smtClean="0"/>
              <a:t>TEACHING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“ROSE </a:t>
            </a:r>
            <a:r>
              <a:rPr lang="en-US" dirty="0"/>
              <a:t>is dedicated to what Jo </a:t>
            </a:r>
            <a:r>
              <a:rPr lang="en-US" dirty="0" err="1"/>
              <a:t>Handelsman</a:t>
            </a:r>
            <a:r>
              <a:rPr lang="en-US" dirty="0"/>
              <a:t> called "scientific teaching" [23] -- the principle that the best way for scientists to become better teachers is to be scientific about their </a:t>
            </a:r>
            <a:r>
              <a:rPr lang="en-US" dirty="0" smtClean="0"/>
              <a:t>teaching. </a:t>
            </a:r>
            <a:r>
              <a:rPr lang="en-US" b="1" dirty="0" smtClean="0"/>
              <a:t>We believe that the most efficient way to extend the influence of active learning </a:t>
            </a:r>
            <a:r>
              <a:rPr lang="en-US" b="1" dirty="0"/>
              <a:t>to more students is to inspire a culture of scientific teaching at the grassroots level </a:t>
            </a:r>
            <a:r>
              <a:rPr lang="en-US" dirty="0"/>
              <a:t>-- that is, amongst the faculty who teach introductory STEM courses both at four-year and two-year </a:t>
            </a:r>
            <a:r>
              <a:rPr lang="en-US" dirty="0" smtClean="0"/>
              <a:t>universities.”</a:t>
            </a:r>
          </a:p>
        </p:txBody>
      </p:sp>
    </p:spTree>
    <p:extLst>
      <p:ext uri="{BB962C8B-B14F-4D97-AF65-F5344CB8AC3E}">
        <p14:creationId xmlns:p14="http://schemas.microsoft.com/office/powerpoint/2010/main" val="254650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ROSE: The Story So Far</a:t>
            </a:r>
            <a:endParaRPr lang="en-US" b="1" dirty="0"/>
          </a:p>
        </p:txBody>
      </p:sp>
      <p:pic>
        <p:nvPicPr>
          <p:cNvPr id="6" name="Picture 5" descr="RoseNetwork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1"/>
          <a:stretch/>
        </p:blipFill>
        <p:spPr>
          <a:xfrm>
            <a:off x="1591877" y="2580105"/>
            <a:ext cx="1594625" cy="69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ROSE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500" b="1" dirty="0" smtClean="0"/>
              <a:t>THE ROSE NETWORK: IMPROVING RESEARCH INCLUSIVITY THROUGH A GRASSROOTS CULTURE OF SCIENTIFIC TEACHING</a:t>
            </a:r>
          </a:p>
          <a:p>
            <a:pPr marL="0" indent="0" algn="ctr">
              <a:buNone/>
            </a:pPr>
            <a:endParaRPr lang="en-US" sz="2500" b="1" dirty="0" smtClean="0"/>
          </a:p>
          <a:p>
            <a:pPr marL="0" indent="0">
              <a:buNone/>
            </a:pPr>
            <a:r>
              <a:rPr lang="en-US" sz="2500" dirty="0" smtClean="0"/>
              <a:t>“We </a:t>
            </a:r>
            <a:r>
              <a:rPr lang="en-US" sz="2500" dirty="0"/>
              <a:t>therefore propose that one of the most effective ways to improve retention of </a:t>
            </a:r>
            <a:r>
              <a:rPr lang="en-US" sz="2500" dirty="0" smtClean="0"/>
              <a:t>underrepresented minority students in </a:t>
            </a:r>
            <a:r>
              <a:rPr lang="en-US" sz="2500" dirty="0"/>
              <a:t>Biology programs is to fund active learning reform at the community college level. In particular, we believe the introduction of Course-based Undergraduate Research Experiences (CUREs) </a:t>
            </a:r>
            <a:r>
              <a:rPr lang="en-US" sz="2500" dirty="0" smtClean="0"/>
              <a:t>is </a:t>
            </a:r>
            <a:r>
              <a:rPr lang="en-US" sz="2500" dirty="0"/>
              <a:t>an ideal intervention for community colleges, as these courses directly involve students in authentic scientific discovery</a:t>
            </a:r>
            <a:r>
              <a:rPr lang="en-US" sz="2500" dirty="0" smtClean="0"/>
              <a:t>.”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61817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2018-2019 Meeting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Lunch Meeting Schedule 12-1:30 Central Time, CTL</a:t>
            </a:r>
          </a:p>
          <a:p>
            <a:r>
              <a:rPr lang="en-US" dirty="0" smtClean="0"/>
              <a:t>Oct 3 – </a:t>
            </a:r>
            <a:r>
              <a:rPr lang="en-US" dirty="0" err="1" smtClean="0"/>
              <a:t>Rosianna</a:t>
            </a:r>
            <a:r>
              <a:rPr lang="en-US" dirty="0" smtClean="0"/>
              <a:t> Gray, Metacognition Workshop</a:t>
            </a:r>
          </a:p>
          <a:p>
            <a:r>
              <a:rPr lang="en-US" dirty="0" smtClean="0"/>
              <a:t>Nov 7 -- TBD</a:t>
            </a:r>
          </a:p>
          <a:p>
            <a:r>
              <a:rPr lang="en-US" dirty="0" smtClean="0"/>
              <a:t>Dec 5 – Jeff </a:t>
            </a:r>
            <a:r>
              <a:rPr lang="en-US" dirty="0" err="1" smtClean="0"/>
              <a:t>Olimpo</a:t>
            </a:r>
            <a:r>
              <a:rPr lang="en-US" dirty="0" smtClean="0"/>
              <a:t>, UAB Visit</a:t>
            </a:r>
          </a:p>
          <a:p>
            <a:r>
              <a:rPr lang="en-US" dirty="0" smtClean="0"/>
              <a:t>Jan 16 – TBD </a:t>
            </a:r>
          </a:p>
          <a:p>
            <a:r>
              <a:rPr lang="en-US" dirty="0" smtClean="0"/>
              <a:t>Feb 20 – TBD </a:t>
            </a:r>
          </a:p>
          <a:p>
            <a:r>
              <a:rPr lang="en-US" dirty="0" smtClean="0"/>
              <a:t>Mar 20 – TBD </a:t>
            </a:r>
          </a:p>
          <a:p>
            <a:r>
              <a:rPr lang="en-US" dirty="0" smtClean="0"/>
              <a:t>Apr 17 – TBD </a:t>
            </a:r>
          </a:p>
          <a:p>
            <a:r>
              <a:rPr lang="en-US" dirty="0" smtClean="0"/>
              <a:t>Birmingham Chapter Socials (Cahaba Brewery): Oct 17, Nov 14, Dec 12, Jan 30, Mar 6, Apr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2888" y="3701733"/>
            <a:ext cx="4404792" cy="1200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ROSE meetings can be workshop style or regular presentations. </a:t>
            </a:r>
            <a:r>
              <a:rPr lang="en-US" sz="2400" dirty="0" err="1" smtClean="0"/>
              <a:t>Wanna</a:t>
            </a:r>
            <a:r>
              <a:rPr lang="en-US" sz="2400" dirty="0" smtClean="0"/>
              <a:t> give one?</a:t>
            </a:r>
          </a:p>
        </p:txBody>
      </p:sp>
    </p:spTree>
    <p:extLst>
      <p:ext uri="{BB962C8B-B14F-4D97-AF65-F5344CB8AC3E}">
        <p14:creationId xmlns:p14="http://schemas.microsoft.com/office/powerpoint/2010/main" val="335763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Funding Opportunities for ROSE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96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$500 travel grants to up to 6 ROSE members per year to attend the SABER conference</a:t>
            </a:r>
          </a:p>
          <a:p>
            <a:r>
              <a:rPr lang="en-US" dirty="0" smtClean="0"/>
              <a:t>Telecommunications upgrades – up to $2K per hub university</a:t>
            </a:r>
          </a:p>
          <a:p>
            <a:r>
              <a:rPr lang="en-US" dirty="0" smtClean="0"/>
              <a:t>Course Development Grants</a:t>
            </a:r>
          </a:p>
          <a:p>
            <a:pPr lvl="1"/>
            <a:r>
              <a:rPr lang="en-US" dirty="0" smtClean="0"/>
              <a:t>In 2019 and 2020, community college members can submit proposals for CURE development</a:t>
            </a:r>
          </a:p>
          <a:p>
            <a:pPr lvl="1"/>
            <a:r>
              <a:rPr lang="en-US" dirty="0" smtClean="0"/>
              <a:t>$1000 stipend, $500 for materials</a:t>
            </a:r>
          </a:p>
          <a:p>
            <a:pPr lvl="1"/>
            <a:r>
              <a:rPr lang="en-US" dirty="0" smtClean="0"/>
              <a:t>ROSE will hire a postdoctoral fellow to flesh out and implement winning proposals</a:t>
            </a:r>
          </a:p>
        </p:txBody>
      </p:sp>
    </p:spTree>
    <p:extLst>
      <p:ext uri="{BB962C8B-B14F-4D97-AF65-F5344CB8AC3E}">
        <p14:creationId xmlns:p14="http://schemas.microsoft.com/office/powerpoint/2010/main" val="263352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rosenetwork.org</a:t>
            </a:r>
            <a:endParaRPr lang="en-US" dirty="0" smtClean="0"/>
          </a:p>
          <a:p>
            <a:r>
              <a:rPr lang="en-US" dirty="0" smtClean="0"/>
              <a:t>Jeff Morris -- </a:t>
            </a:r>
            <a:r>
              <a:rPr lang="en-US" dirty="0" smtClean="0">
                <a:hlinkClick r:id="rId2"/>
              </a:rPr>
              <a:t>evolve@uab.edu</a:t>
            </a:r>
            <a:endParaRPr lang="en-US" dirty="0" smtClean="0"/>
          </a:p>
          <a:p>
            <a:r>
              <a:rPr lang="en-US" dirty="0" smtClean="0"/>
              <a:t>Get on our mailing list (if you aren’t already)!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4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3410"/>
          </a:xfrm>
        </p:spPr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620" y="1417638"/>
            <a:ext cx="480501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Fall 2015: Sarah Adkins (then my undergrad trainee) and I read </a:t>
            </a:r>
            <a:r>
              <a:rPr lang="en-US" i="1" dirty="0" smtClean="0"/>
              <a:t>Scientific Teaching</a:t>
            </a:r>
            <a:r>
              <a:rPr lang="en-US" dirty="0" smtClean="0"/>
              <a:t> together as a “journal club” style exercise</a:t>
            </a:r>
            <a:endParaRPr lang="en-US" dirty="0"/>
          </a:p>
        </p:txBody>
      </p:sp>
      <p:pic>
        <p:nvPicPr>
          <p:cNvPr id="5" name="Picture 4" descr="51Oh3MSgGhL._SX381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1" y="1417638"/>
            <a:ext cx="3732113" cy="4862466"/>
          </a:xfrm>
          <a:prstGeom prst="rect">
            <a:avLst/>
          </a:prstGeom>
        </p:spPr>
      </p:pic>
      <p:pic>
        <p:nvPicPr>
          <p:cNvPr id="6" name="Picture 5" descr="Handelsman TO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78" y="4296813"/>
            <a:ext cx="5541254" cy="19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9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in 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17" y="5137370"/>
            <a:ext cx="8229600" cy="159087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Inspired by the ASM agar art contest, in Spring 2016 Sarah and I developed the idea to build an intro micro course around “painting with bacteria”</a:t>
            </a:r>
          </a:p>
          <a:p>
            <a:r>
              <a:rPr lang="en-US" sz="2800" dirty="0" smtClean="0"/>
              <a:t>We piloted the course with a few volunteers in Fall 2016</a:t>
            </a:r>
          </a:p>
        </p:txBody>
      </p:sp>
      <p:pic>
        <p:nvPicPr>
          <p:cNvPr id="4" name="Picture 3" descr="Agar_Art_logo_R_741x246_NoY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2" y="1847775"/>
            <a:ext cx="4509636" cy="1497126"/>
          </a:xfrm>
          <a:prstGeom prst="rect">
            <a:avLst/>
          </a:prstGeom>
        </p:spPr>
      </p:pic>
      <p:pic>
        <p:nvPicPr>
          <p:cNvPr id="5" name="Picture 4" descr="10115300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72" y="1417638"/>
            <a:ext cx="3599628" cy="3513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9714" y="3344901"/>
            <a:ext cx="212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2018 Winner, </a:t>
            </a:r>
            <a:r>
              <a:rPr lang="en-US" sz="1600" i="1" dirty="0" smtClean="0"/>
              <a:t>The Battle of Winter and Spring, </a:t>
            </a:r>
            <a:r>
              <a:rPr lang="en-US" sz="1600" dirty="0" smtClean="0"/>
              <a:t>Ana </a:t>
            </a:r>
            <a:r>
              <a:rPr lang="en-US" sz="1600" dirty="0" err="1" smtClean="0"/>
              <a:t>Tsitsishvili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78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Course to 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6947"/>
            <a:ext cx="8229600" cy="15541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painting with bacteria be more than a fun diversion?</a:t>
            </a:r>
          </a:p>
          <a:p>
            <a:r>
              <a:rPr lang="en-US" dirty="0" smtClean="0"/>
              <a:t>Agar art is </a:t>
            </a:r>
            <a:r>
              <a:rPr lang="en-US" i="1" dirty="0" smtClean="0"/>
              <a:t>alive</a:t>
            </a:r>
            <a:r>
              <a:rPr lang="en-US" dirty="0" smtClean="0"/>
              <a:t> – it’s a multispecies ecosystem</a:t>
            </a:r>
          </a:p>
          <a:p>
            <a:r>
              <a:rPr lang="en-US" dirty="0" smtClean="0"/>
              <a:t>In Spring and Fall 2017 we used art as the basis of a CURE in intro micro lab</a:t>
            </a:r>
            <a:endParaRPr lang="en-US" dirty="0"/>
          </a:p>
        </p:txBody>
      </p:sp>
      <p:pic>
        <p:nvPicPr>
          <p:cNvPr id="8" name="Picture 7" descr="DTlMWCnae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633376" cy="3476258"/>
          </a:xfrm>
          <a:prstGeom prst="rect">
            <a:avLst/>
          </a:prstGeom>
        </p:spPr>
      </p:pic>
      <p:pic>
        <p:nvPicPr>
          <p:cNvPr id="9" name="Picture 8" descr="QEP Logo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32"/>
          <a:stretch/>
        </p:blipFill>
        <p:spPr>
          <a:xfrm>
            <a:off x="5521157" y="1417638"/>
            <a:ext cx="3231337" cy="1486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7474" y="2904270"/>
            <a:ext cx="336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Funding from the UAB “Learning in a Team Environment” QEP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6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Interspecies Interactions in Agar Art are Hard to Predict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517"/>
            <a:ext cx="9144000" cy="4572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6764" y="6436326"/>
            <a:ext cx="478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Adkins et al. 2018, FEMS Microbiology Letters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3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802"/>
          </a:xfrm>
        </p:spPr>
        <p:txBody>
          <a:bodyPr/>
          <a:lstStyle/>
          <a:p>
            <a:r>
              <a:rPr lang="en-US" b="1" dirty="0" smtClean="0"/>
              <a:t>Students discover neat stuff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89" y="1182440"/>
            <a:ext cx="5383537" cy="511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284" y="6488668"/>
            <a:ext cx="446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Adkins et al. 2018, FEMS Microbiology Letters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886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maybe we know what we’re doing?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2990" y="1160720"/>
            <a:ext cx="5870964" cy="3020678"/>
            <a:chOff x="425370" y="1417638"/>
            <a:chExt cx="8682365" cy="4467176"/>
          </a:xfrm>
        </p:grpSpPr>
        <p:pic>
          <p:nvPicPr>
            <p:cNvPr id="4" name="Picture 3" descr="33811050_2251751164850068_4970037778705285120_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0" r="28775"/>
            <a:stretch/>
          </p:blipFill>
          <p:spPr>
            <a:xfrm>
              <a:off x="2432145" y="1417638"/>
              <a:ext cx="4366244" cy="44671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5370" y="3271279"/>
              <a:ext cx="1975112" cy="54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Rachel Rock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95034" y="3271279"/>
              <a:ext cx="2112701" cy="54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Sarah Adkins</a:t>
              </a:r>
              <a:endParaRPr lang="en-US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016" y="4356100"/>
            <a:ext cx="6565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Connections at UAB</a:t>
            </a:r>
            <a:endParaRPr lang="en-US" dirty="0"/>
          </a:p>
        </p:txBody>
      </p:sp>
      <p:pic>
        <p:nvPicPr>
          <p:cNvPr id="4" name="Picture 3" descr="IMG_0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42931" cy="46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809</Words>
  <Application>Microsoft Macintosh PowerPoint</Application>
  <PresentationFormat>On-screen Show (4:3)</PresentationFormat>
  <Paragraphs>82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ROSE Lunch Meeting September 2018</vt:lpstr>
      <vt:lpstr>ROSE: The Story So Far</vt:lpstr>
      <vt:lpstr>The Beginning</vt:lpstr>
      <vt:lpstr>Active Learning in Microbiology</vt:lpstr>
      <vt:lpstr>From Course to CURE</vt:lpstr>
      <vt:lpstr>Interspecies Interactions in Agar Art are Hard to Predict</vt:lpstr>
      <vt:lpstr>Students discover neat stuff</vt:lpstr>
      <vt:lpstr>So maybe we know what we’re doing?</vt:lpstr>
      <vt:lpstr>More Connections at UAB</vt:lpstr>
      <vt:lpstr>Time to revisit Chapter 6?</vt:lpstr>
      <vt:lpstr>When Sarah sent me a logo, it was on.</vt:lpstr>
      <vt:lpstr>Initial Funding</vt:lpstr>
      <vt:lpstr>ROSE Planning Meeting</vt:lpstr>
      <vt:lpstr>NSF RCN-UBE Call</vt:lpstr>
      <vt:lpstr>Meanwhile… ROSE Spring Meetings</vt:lpstr>
      <vt:lpstr>Waiting….</vt:lpstr>
      <vt:lpstr>6/28/18 – FUNDED!</vt:lpstr>
      <vt:lpstr>ROSE Today – and tomorrow!</vt:lpstr>
      <vt:lpstr>The ROSE Mission</vt:lpstr>
      <vt:lpstr>The ROSE Mission</vt:lpstr>
      <vt:lpstr>ROSE 2018-2019 Meeting Schedule</vt:lpstr>
      <vt:lpstr>Funding Opportunities for ROSE Members</vt:lpstr>
      <vt:lpstr>ROSE Contact Info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September Lunch Meeting</dc:title>
  <dc:creator>Jeff Morris</dc:creator>
  <cp:lastModifiedBy>Jeff Morris</cp:lastModifiedBy>
  <cp:revision>21</cp:revision>
  <dcterms:created xsi:type="dcterms:W3CDTF">2018-09-18T21:30:20Z</dcterms:created>
  <dcterms:modified xsi:type="dcterms:W3CDTF">2018-09-19T17:46:55Z</dcterms:modified>
</cp:coreProperties>
</file>